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9"/>
  </p:notesMasterIdLst>
  <p:sldIdLst>
    <p:sldId id="420" r:id="rId2"/>
    <p:sldId id="550" r:id="rId3"/>
    <p:sldId id="531" r:id="rId4"/>
    <p:sldId id="551" r:id="rId5"/>
    <p:sldId id="554" r:id="rId6"/>
    <p:sldId id="553" r:id="rId7"/>
    <p:sldId id="552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" userDrawn="1">
          <p15:clr>
            <a:srgbClr val="A4A3A4"/>
          </p15:clr>
        </p15:guide>
        <p15:guide id="5" orient="horz" pos="2868" userDrawn="1">
          <p15:clr>
            <a:srgbClr val="A4A3A4"/>
          </p15:clr>
        </p15:guide>
        <p15:guide id="9" orient="horz" pos="372" userDrawn="1">
          <p15:clr>
            <a:srgbClr val="A4A3A4"/>
          </p15:clr>
        </p15:guide>
        <p15:guide id="10" pos="360" userDrawn="1">
          <p15:clr>
            <a:srgbClr val="A4A3A4"/>
          </p15:clr>
        </p15:guide>
        <p15:guide id="11" pos="5472" userDrawn="1">
          <p15:clr>
            <a:srgbClr val="A4A3A4"/>
          </p15:clr>
        </p15:guide>
        <p15:guide id="12" pos="53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36"/>
    <a:srgbClr val="FAFCFB"/>
    <a:srgbClr val="FFFFFF"/>
    <a:srgbClr val="00B2EE"/>
    <a:srgbClr val="FF00FF"/>
    <a:srgbClr val="007934"/>
    <a:srgbClr val="005B82"/>
    <a:srgbClr val="E37222"/>
    <a:srgbClr val="76777B"/>
    <a:srgbClr val="0B1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87" autoAdjust="0"/>
    <p:restoredTop sz="96868" autoAdjust="0"/>
  </p:normalViewPr>
  <p:slideViewPr>
    <p:cSldViewPr snapToGrid="0" showGuides="1">
      <p:cViewPr varScale="1">
        <p:scale>
          <a:sx n="169" d="100"/>
          <a:sy n="169" d="100"/>
        </p:scale>
        <p:origin x="472" y="184"/>
      </p:cViewPr>
      <p:guideLst>
        <p:guide orient="horz" pos="252"/>
        <p:guide orient="horz" pos="2868"/>
        <p:guide orient="horz" pos="372"/>
        <p:guide pos="360"/>
        <p:guide pos="5472"/>
        <p:guide pos="53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3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9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4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4394929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rgbClr val="005B8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345180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345180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215813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215813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906814-FE97-784A-9B2B-7ABD42BB5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2992" y="69980"/>
            <a:ext cx="3148994" cy="11257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D0CD6D-6C69-F64C-8393-27A4186ED5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4781939"/>
            <a:ext cx="1550175" cy="2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n Francisco_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517384-29C3-B049-9AD7-ADA2B0F0EA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0178" y="1391048"/>
            <a:ext cx="9674178" cy="3314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one or two lines for 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8381998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rgbClr val="007934"/>
                </a:solidFill>
              </a:defRPr>
            </a:lvl1pPr>
          </a:lstStyle>
          <a:p>
            <a:r>
              <a:rPr lang="en-US" dirty="0"/>
              <a:t>Slide subtitle optional – delete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B2CA9-C2C7-5046-96E0-18189278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265CCF-5EA8-5345-B915-F09C39C330AC}"/>
              </a:ext>
            </a:extLst>
          </p:cNvPr>
          <p:cNvSpPr/>
          <p:nvPr userDrawn="1"/>
        </p:nvSpPr>
        <p:spPr>
          <a:xfrm>
            <a:off x="0" y="1384698"/>
            <a:ext cx="9144000" cy="33206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AEE566-27AF-AB44-B716-A342200A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90650"/>
            <a:ext cx="2689225" cy="3314700"/>
          </a:xfrm>
          <a:solidFill>
            <a:srgbClr val="005B82"/>
          </a:solidFill>
        </p:spPr>
        <p:txBody>
          <a:bodyPr lIns="274320" tIns="228600" rIns="274320"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09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an Francisco_NO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one or two lines for 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8381998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rgbClr val="007934"/>
                </a:solidFill>
              </a:defRPr>
            </a:lvl1pPr>
          </a:lstStyle>
          <a:p>
            <a:r>
              <a:rPr lang="en-US" dirty="0"/>
              <a:t>Slide subtitle optional – delete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B2CA9-C2C7-5046-96E0-18189278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E52E2A-C606-D646-8E07-4D8A1C264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91048"/>
            <a:ext cx="9144000" cy="33143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F4B925-9071-3148-8693-6AA2CA98F3CD}"/>
              </a:ext>
            </a:extLst>
          </p:cNvPr>
          <p:cNvSpPr/>
          <p:nvPr userDrawn="1"/>
        </p:nvSpPr>
        <p:spPr>
          <a:xfrm>
            <a:off x="1" y="1391048"/>
            <a:ext cx="9143998" cy="332065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5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YC_NO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one or two lines for 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8381998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rgbClr val="007934"/>
                </a:solidFill>
              </a:defRPr>
            </a:lvl1pPr>
          </a:lstStyle>
          <a:p>
            <a:r>
              <a:rPr lang="en-US" dirty="0"/>
              <a:t>Slide subtitle optional – delete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B2CA9-C2C7-5046-96E0-18189278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E52E2A-C606-D646-8E07-4D8A1C264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91048"/>
            <a:ext cx="9143998" cy="33143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F4B925-9071-3148-8693-6AA2CA98F3CD}"/>
              </a:ext>
            </a:extLst>
          </p:cNvPr>
          <p:cNvSpPr/>
          <p:nvPr userDrawn="1"/>
        </p:nvSpPr>
        <p:spPr>
          <a:xfrm>
            <a:off x="2" y="1391048"/>
            <a:ext cx="9143998" cy="332065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75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CFB88-FF7C-1E48-8100-7CE9001FCD9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5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12D2AD-D265-904E-974E-9C8A23D8B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9595E-F9B8-F54B-B75F-69FF109F2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67061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9E694-71AE-6A42-B0E8-72EFC20FB606}"/>
              </a:ext>
            </a:extLst>
          </p:cNvPr>
          <p:cNvSpPr/>
          <p:nvPr userDrawn="1"/>
        </p:nvSpPr>
        <p:spPr>
          <a:xfrm>
            <a:off x="-5553" y="0"/>
            <a:ext cx="4158453" cy="5143500"/>
          </a:xfrm>
          <a:prstGeom prst="rect">
            <a:avLst/>
          </a:prstGeom>
          <a:solidFill>
            <a:srgbClr val="005B8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AE4A3-3AFD-D640-BFE4-07C435DA94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35885"/>
            <a:ext cx="1186425" cy="17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E0E86-B59B-9E46-B6C8-FBA63E73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358378"/>
            <a:ext cx="3886197" cy="6673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30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ARTmobilit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A89BB-3447-1B4E-A27A-4F3E733C5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018A2B-6B2C-F945-BBDF-942B6441C638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005B82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CDDC6-41AB-F74D-ABAD-5AFADEB995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318" y="1038230"/>
            <a:ext cx="6681663" cy="228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390650"/>
            <a:ext cx="8372901" cy="333477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8381998" cy="380738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rgbClr val="007934"/>
                </a:solidFill>
              </a:defRPr>
            </a:lvl1pPr>
          </a:lstStyle>
          <a:p>
            <a:r>
              <a:rPr lang="en-US" dirty="0"/>
              <a:t>Slide subtitle optional – delete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B2CA9-C2C7-5046-96E0-18189278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one or two lines for 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8381998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rgbClr val="007934"/>
                </a:solidFill>
              </a:defRPr>
            </a:lvl1pPr>
          </a:lstStyle>
          <a:p>
            <a:r>
              <a:rPr lang="en-US" dirty="0"/>
              <a:t>Slide subtitle optional – delete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B2CA9-C2C7-5046-96E0-18189278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*Titles Only_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one or two lines for 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8381998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rgbClr val="007934"/>
                </a:solidFill>
              </a:defRPr>
            </a:lvl1pPr>
          </a:lstStyle>
          <a:p>
            <a:r>
              <a:rPr lang="en-US" dirty="0"/>
              <a:t>Slide subtitle optional – delete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B2CA9-C2C7-5046-96E0-18189278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AEE566-27AF-AB44-B716-A342200A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90650"/>
            <a:ext cx="2689225" cy="3314700"/>
          </a:xfrm>
          <a:solidFill>
            <a:srgbClr val="005B82"/>
          </a:solidFill>
        </p:spPr>
        <p:txBody>
          <a:bodyPr lIns="274320" tIns="228600" rIns="274320"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9467C1-4D21-414A-B702-6CD54F163CCE}"/>
              </a:ext>
            </a:extLst>
          </p:cNvPr>
          <p:cNvCxnSpPr>
            <a:cxnSpLocks/>
          </p:cNvCxnSpPr>
          <p:nvPr userDrawn="1"/>
        </p:nvCxnSpPr>
        <p:spPr>
          <a:xfrm>
            <a:off x="3293215" y="1390650"/>
            <a:ext cx="554598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06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_*Titles Only_WITH 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one or two lines for 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6244388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rgbClr val="007934"/>
                </a:solidFill>
              </a:defRPr>
            </a:lvl1pPr>
          </a:lstStyle>
          <a:p>
            <a:r>
              <a:rPr lang="en-US" dirty="0"/>
              <a:t>Slide subtitle optional – delete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B2CA9-C2C7-5046-96E0-18189278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AEE566-27AF-AB44-B716-A342200A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9975" y="1390650"/>
            <a:ext cx="2689225" cy="3314700"/>
          </a:xfrm>
          <a:solidFill>
            <a:srgbClr val="005B82"/>
          </a:solidFill>
        </p:spPr>
        <p:txBody>
          <a:bodyPr lIns="274320" tIns="228600" rIns="274320"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9467C1-4D21-414A-B702-6CD54F163CCE}"/>
              </a:ext>
            </a:extLst>
          </p:cNvPr>
          <p:cNvCxnSpPr>
            <a:cxnSpLocks/>
          </p:cNvCxnSpPr>
          <p:nvPr userDrawn="1"/>
        </p:nvCxnSpPr>
        <p:spPr>
          <a:xfrm>
            <a:off x="457202" y="1390650"/>
            <a:ext cx="554598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6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cago_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DD6A8-B34D-DC40-A3D5-28B0E16F4D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90650"/>
            <a:ext cx="9144000" cy="331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265899-4F91-0B49-87A3-8AFD43E22015}"/>
              </a:ext>
            </a:extLst>
          </p:cNvPr>
          <p:cNvSpPr/>
          <p:nvPr userDrawn="1"/>
        </p:nvSpPr>
        <p:spPr>
          <a:xfrm>
            <a:off x="0" y="1384698"/>
            <a:ext cx="9144000" cy="332065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one or two lines for 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6244388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rgbClr val="007934"/>
                </a:solidFill>
              </a:defRPr>
            </a:lvl1pPr>
          </a:lstStyle>
          <a:p>
            <a:r>
              <a:rPr lang="en-US" dirty="0"/>
              <a:t>Slide subtitle optional – delete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B2CA9-C2C7-5046-96E0-18189278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AEE566-27AF-AB44-B716-A342200A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390650"/>
            <a:ext cx="2689225" cy="3314700"/>
          </a:xfrm>
          <a:solidFill>
            <a:srgbClr val="005B82"/>
          </a:solidFill>
        </p:spPr>
        <p:txBody>
          <a:bodyPr lIns="274320" tIns="228600" rIns="274320"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44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cago_NO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7DD6A8-B34D-DC40-A3D5-28B0E16F4D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90650"/>
            <a:ext cx="9144000" cy="331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265899-4F91-0B49-87A3-8AFD43E22015}"/>
              </a:ext>
            </a:extLst>
          </p:cNvPr>
          <p:cNvSpPr/>
          <p:nvPr userDrawn="1"/>
        </p:nvSpPr>
        <p:spPr>
          <a:xfrm>
            <a:off x="0" y="1384698"/>
            <a:ext cx="9144000" cy="332065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one or two lines for 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8381998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rgbClr val="007934"/>
                </a:solidFill>
              </a:defRPr>
            </a:lvl1pPr>
          </a:lstStyle>
          <a:p>
            <a:r>
              <a:rPr lang="en-US" dirty="0"/>
              <a:t>Slide subtitle optional – delete as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B2CA9-C2C7-5046-96E0-18189278C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5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2" y="358378"/>
            <a:ext cx="6674055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0650"/>
            <a:ext cx="8372901" cy="3320257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96D4FB-A576-EE44-9704-18550C300B2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835885"/>
            <a:ext cx="1186425" cy="175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25A96-A790-AE43-A9A4-A7E58FC32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257" y="49977"/>
            <a:ext cx="1736665" cy="6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92" r:id="rId2"/>
    <p:sldLayoutId id="2147483796" r:id="rId3"/>
    <p:sldLayoutId id="2147483686" r:id="rId4"/>
    <p:sldLayoutId id="2147483770" r:id="rId5"/>
    <p:sldLayoutId id="2147483793" r:id="rId6"/>
    <p:sldLayoutId id="2147483797" r:id="rId7"/>
    <p:sldLayoutId id="2147483794" r:id="rId8"/>
    <p:sldLayoutId id="2147483795" r:id="rId9"/>
    <p:sldLayoutId id="2147483798" r:id="rId10"/>
    <p:sldLayoutId id="2147483799" r:id="rId11"/>
    <p:sldLayoutId id="2147483800" r:id="rId12"/>
    <p:sldLayoutId id="2147483771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564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2964" userDrawn="1">
          <p15:clr>
            <a:srgbClr val="F26B43"/>
          </p15:clr>
        </p15:guide>
        <p15:guide id="6" orient="horz" pos="1720" userDrawn="1">
          <p15:clr>
            <a:srgbClr val="F26B43"/>
          </p15:clr>
        </p15:guide>
        <p15:guide id="7" orient="horz" pos="8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emf"/><Relationship Id="rId7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5">
            <a:extLst>
              <a:ext uri="{FF2B5EF4-FFF2-40B4-BE49-F238E27FC236}">
                <a16:creationId xmlns:a16="http://schemas.microsoft.com/office/drawing/2014/main" id="{8583DECA-81A4-6046-B733-2ACC5D54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6825"/>
            <a:ext cx="9143999" cy="2029968"/>
          </a:xfrm>
        </p:spPr>
        <p:txBody>
          <a:bodyPr/>
          <a:lstStyle/>
          <a:p>
            <a:r>
              <a:rPr lang="en-US" dirty="0"/>
              <a:t>Austin Baseline Update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A86252-47E6-B44E-A37D-4D0C99EB90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720288"/>
            <a:ext cx="3081682" cy="685800"/>
          </a:xfrm>
        </p:spPr>
        <p:txBody>
          <a:bodyPr>
            <a:normAutofit/>
          </a:bodyPr>
          <a:lstStyle/>
          <a:p>
            <a:r>
              <a:rPr lang="en-US" sz="1300" dirty="0"/>
              <a:t>Lawrence Berkeley National Laboratory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10D894-AF17-544D-B81F-9C096F6F0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784" y="4601758"/>
            <a:ext cx="613633" cy="410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9E1E2F-B17E-8642-B7C0-97C1C99632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/>
          </a:blip>
          <a:stretch>
            <a:fillRect/>
          </a:stretch>
        </p:blipFill>
        <p:spPr>
          <a:xfrm>
            <a:off x="5147727" y="4566035"/>
            <a:ext cx="613633" cy="4320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D56ECF-ECE4-3A4A-A8F0-CF69B80A71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401" y="4773398"/>
            <a:ext cx="845101" cy="2246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9E706C-6DF8-E941-8F67-613462E9C3A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0"/>
          </a:blip>
          <a:stretch>
            <a:fillRect/>
          </a:stretch>
        </p:blipFill>
        <p:spPr>
          <a:xfrm>
            <a:off x="7932486" y="4643077"/>
            <a:ext cx="725226" cy="3687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7AF421-470C-644C-8B1F-E5868E7EB04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8459" y="4744148"/>
            <a:ext cx="934180" cy="2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3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3D8F-5441-4663-AC23-02837D74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Status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3690AC-071A-1F43-B2DB-E624F77182CC}"/>
              </a:ext>
            </a:extLst>
          </p:cNvPr>
          <p:cNvSpPr txBox="1">
            <a:spLocks/>
          </p:cNvSpPr>
          <p:nvPr/>
        </p:nvSpPr>
        <p:spPr>
          <a:xfrm>
            <a:off x="385549" y="1033347"/>
            <a:ext cx="8372901" cy="3531566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Standalone BEAM/</a:t>
            </a:r>
            <a:r>
              <a:rPr lang="en-US" sz="1600" b="1" dirty="0" err="1"/>
              <a:t>ActivitySim</a:t>
            </a:r>
            <a:r>
              <a:rPr lang="en-US" sz="1600" b="1" dirty="0"/>
              <a:t> Calibration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Additional calibration completed and new outputs generated</a:t>
            </a:r>
          </a:p>
          <a:p>
            <a:pPr lvl="1"/>
            <a:r>
              <a:rPr lang="en-US" sz="1400" dirty="0"/>
              <a:t>Temporary fix for car ownership mismatch completed, long-term solution identified</a:t>
            </a:r>
          </a:p>
          <a:p>
            <a:pPr lvl="1"/>
            <a:r>
              <a:rPr lang="en-US" sz="1400" dirty="0"/>
              <a:t>Fixed issue with LDV energy consumption</a:t>
            </a:r>
          </a:p>
          <a:p>
            <a:pPr lvl="1"/>
            <a:r>
              <a:rPr lang="en-US" sz="1400" dirty="0"/>
              <a:t>Still some improvements that can probably be made in terms of traffic speeds and walk mode</a:t>
            </a:r>
          </a:p>
          <a:p>
            <a:pPr marL="0" indent="-63500">
              <a:buNone/>
            </a:pPr>
            <a:r>
              <a:rPr lang="en-US" sz="1600" b="1" dirty="0"/>
              <a:t>Pilates integration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Full set of tests complete and working as expected</a:t>
            </a:r>
          </a:p>
          <a:p>
            <a:pPr lvl="1"/>
            <a:r>
              <a:rPr lang="en-US" sz="1400" dirty="0"/>
              <a:t>Launching (/just launched) set of demonstration Austin scenarios today</a:t>
            </a:r>
          </a:p>
          <a:p>
            <a:pPr lvl="1"/>
            <a:r>
              <a:rPr lang="en-US" sz="1400" dirty="0"/>
              <a:t>Will allow us to better understand sensitivity of car ownership and mode split to congestion and pricing</a:t>
            </a:r>
          </a:p>
        </p:txBody>
      </p:sp>
    </p:spTree>
    <p:extLst>
      <p:ext uri="{BB962C8B-B14F-4D97-AF65-F5344CB8AC3E}">
        <p14:creationId xmlns:p14="http://schemas.microsoft.com/office/powerpoint/2010/main" val="39944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3D8F-5441-4663-AC23-02837D74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Calibration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3690AC-071A-1F43-B2DB-E624F77182CC}"/>
              </a:ext>
            </a:extLst>
          </p:cNvPr>
          <p:cNvSpPr txBox="1">
            <a:spLocks/>
          </p:cNvSpPr>
          <p:nvPr/>
        </p:nvSpPr>
        <p:spPr>
          <a:xfrm>
            <a:off x="385549" y="980089"/>
            <a:ext cx="8505690" cy="3584823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Primary issues discovered last time</a:t>
            </a:r>
          </a:p>
          <a:p>
            <a:pPr lvl="1"/>
            <a:r>
              <a:rPr lang="en-US" sz="1600" i="1" dirty="0"/>
              <a:t>Mode split</a:t>
            </a:r>
            <a:r>
              <a:rPr lang="en-US" sz="1600" dirty="0"/>
              <a:t>: Too much walking (15% of trips)</a:t>
            </a:r>
          </a:p>
          <a:p>
            <a:pPr lvl="1"/>
            <a:r>
              <a:rPr lang="en-US" sz="1600" i="1" dirty="0"/>
              <a:t>LDV energy consumption</a:t>
            </a:r>
            <a:r>
              <a:rPr lang="en-US" sz="1600" dirty="0"/>
              <a:t>: Too low, too many EVs, RH fleet too inefficient</a:t>
            </a:r>
          </a:p>
          <a:p>
            <a:pPr lvl="1"/>
            <a:r>
              <a:rPr lang="en-US" sz="1600" i="1" dirty="0"/>
              <a:t>Travel speeds</a:t>
            </a:r>
            <a:r>
              <a:rPr lang="en-US" sz="1600" dirty="0"/>
              <a:t>: Too fast</a:t>
            </a:r>
          </a:p>
          <a:p>
            <a:r>
              <a:rPr lang="en-US" sz="1600" b="1" dirty="0"/>
              <a:t>Fixes made</a:t>
            </a:r>
          </a:p>
          <a:p>
            <a:pPr lvl="1"/>
            <a:r>
              <a:rPr lang="en-US" sz="1600" i="1" dirty="0"/>
              <a:t>Mode split</a:t>
            </a:r>
            <a:r>
              <a:rPr lang="en-US" sz="1600" dirty="0"/>
              <a:t>: </a:t>
            </a:r>
          </a:p>
          <a:p>
            <a:pPr lvl="2"/>
            <a:r>
              <a:rPr lang="en-US" sz="1600" dirty="0"/>
              <a:t>Create (penalized) vehicle for car travelers so they are not stranded</a:t>
            </a:r>
          </a:p>
          <a:p>
            <a:pPr lvl="2"/>
            <a:r>
              <a:rPr lang="en-US" sz="1600" dirty="0" err="1"/>
              <a:t>ActivitySim</a:t>
            </a:r>
            <a:r>
              <a:rPr lang="en-US" sz="1600" dirty="0"/>
              <a:t> consortium is working on vehicle bookkeeping that will solve this</a:t>
            </a:r>
          </a:p>
          <a:p>
            <a:pPr lvl="1"/>
            <a:r>
              <a:rPr lang="en-US" sz="1600" i="1" dirty="0"/>
              <a:t>LDV energy consumption</a:t>
            </a:r>
            <a:r>
              <a:rPr lang="en-US" sz="1600" dirty="0"/>
              <a:t>: </a:t>
            </a:r>
          </a:p>
          <a:p>
            <a:pPr lvl="2"/>
            <a:r>
              <a:rPr lang="en-US" sz="1600" dirty="0"/>
              <a:t>Better calibration of ride hail fleet size and repositioning</a:t>
            </a:r>
          </a:p>
          <a:p>
            <a:pPr lvl="2"/>
            <a:r>
              <a:rPr lang="en-US" sz="1600" dirty="0"/>
              <a:t>Fixed file structure disconnect with </a:t>
            </a:r>
            <a:r>
              <a:rPr lang="en-US" sz="1600" dirty="0" err="1"/>
              <a:t>RouteE</a:t>
            </a:r>
            <a:endParaRPr lang="en-US" sz="1600" dirty="0"/>
          </a:p>
          <a:p>
            <a:pPr lvl="1"/>
            <a:r>
              <a:rPr lang="en-US" sz="1600" i="1" dirty="0"/>
              <a:t>Travel speeds</a:t>
            </a:r>
            <a:r>
              <a:rPr lang="en-US" sz="1600" dirty="0"/>
              <a:t>:</a:t>
            </a:r>
          </a:p>
          <a:p>
            <a:pPr lvl="2"/>
            <a:r>
              <a:rPr lang="en-US" sz="1600" dirty="0"/>
              <a:t>More car trips, additional calibration of traffic network parameters</a:t>
            </a:r>
          </a:p>
        </p:txBody>
      </p:sp>
    </p:spTree>
    <p:extLst>
      <p:ext uri="{BB962C8B-B14F-4D97-AF65-F5344CB8AC3E}">
        <p14:creationId xmlns:p14="http://schemas.microsoft.com/office/powerpoint/2010/main" val="14307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3D8F-5441-4663-AC23-02837D74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PILATES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3690AC-071A-1F43-B2DB-E624F77182CC}"/>
              </a:ext>
            </a:extLst>
          </p:cNvPr>
          <p:cNvSpPr txBox="1">
            <a:spLocks/>
          </p:cNvSpPr>
          <p:nvPr/>
        </p:nvSpPr>
        <p:spPr>
          <a:xfrm>
            <a:off x="385549" y="980089"/>
            <a:ext cx="8505690" cy="3584823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Latest results</a:t>
            </a:r>
          </a:p>
          <a:p>
            <a:pPr lvl="1"/>
            <a:r>
              <a:rPr lang="en-US" sz="1600" dirty="0" err="1"/>
              <a:t>ActivitySim</a:t>
            </a:r>
            <a:r>
              <a:rPr lang="en-US" sz="1600" dirty="0"/>
              <a:t>-Light – Re-run subset of </a:t>
            </a:r>
            <a:r>
              <a:rPr lang="en-US" sz="1600" dirty="0" err="1"/>
              <a:t>ActivitySim</a:t>
            </a:r>
            <a:r>
              <a:rPr lang="en-US" sz="1600" dirty="0"/>
              <a:t> models between BEAM iterations to allow for mode choice to come to equilibrium as the traffic network does</a:t>
            </a:r>
          </a:p>
          <a:p>
            <a:pPr lvl="2"/>
            <a:r>
              <a:rPr lang="en-US" sz="1600" dirty="0"/>
              <a:t>Every iteration, fewer agents change their mode within </a:t>
            </a:r>
            <a:r>
              <a:rPr lang="en-US" sz="1600" dirty="0" err="1"/>
              <a:t>ActivitySim</a:t>
            </a:r>
            <a:r>
              <a:rPr lang="en-US" sz="1600" dirty="0"/>
              <a:t>, meaning that they are settling on user equilibrium</a:t>
            </a:r>
          </a:p>
          <a:p>
            <a:pPr lvl="2"/>
            <a:r>
              <a:rPr lang="en-US" sz="1600" dirty="0"/>
              <a:t>The BEAM skims change less every iteration, meaning that the system is settling on traffic equilibrium</a:t>
            </a:r>
          </a:p>
          <a:p>
            <a:pPr lvl="1"/>
            <a:r>
              <a:rPr lang="en-US" sz="1600" dirty="0"/>
              <a:t>Full </a:t>
            </a:r>
            <a:r>
              <a:rPr lang="en-US" sz="1600" dirty="0" err="1"/>
              <a:t>ActivitySim</a:t>
            </a:r>
            <a:r>
              <a:rPr lang="en-US" sz="1600" dirty="0"/>
              <a:t> – Re-run all </a:t>
            </a:r>
            <a:r>
              <a:rPr lang="en-US" sz="1600" dirty="0" err="1"/>
              <a:t>ActivitySim</a:t>
            </a:r>
            <a:r>
              <a:rPr lang="en-US" sz="1600" dirty="0"/>
              <a:t> models in response to changes from </a:t>
            </a:r>
            <a:r>
              <a:rPr lang="en-US" sz="1600" dirty="0" err="1"/>
              <a:t>UrbanSim</a:t>
            </a:r>
            <a:endParaRPr lang="en-US" sz="1600" dirty="0"/>
          </a:p>
          <a:p>
            <a:pPr lvl="2"/>
            <a:r>
              <a:rPr lang="en-US" sz="1600" dirty="0"/>
              <a:t>With </a:t>
            </a:r>
            <a:r>
              <a:rPr lang="en-US" sz="1600" dirty="0" err="1"/>
              <a:t>UrbanSim</a:t>
            </a:r>
            <a:r>
              <a:rPr lang="en-US" sz="1600" dirty="0"/>
              <a:t> turned off, activity patterns also make smaller changes every iteration</a:t>
            </a:r>
          </a:p>
          <a:p>
            <a:pPr lvl="2"/>
            <a:r>
              <a:rPr lang="en-US" sz="1600" dirty="0"/>
              <a:t>Can also allow for changes in vehicle ownership and commute distance</a:t>
            </a:r>
          </a:p>
          <a:p>
            <a:r>
              <a:rPr lang="en-US" sz="1600" b="1" dirty="0"/>
              <a:t>Next steps</a:t>
            </a:r>
          </a:p>
          <a:p>
            <a:pPr lvl="1"/>
            <a:r>
              <a:rPr lang="en-US" sz="1600" dirty="0"/>
              <a:t>Scenario runs in Austin</a:t>
            </a:r>
          </a:p>
          <a:p>
            <a:pPr lvl="2"/>
            <a:r>
              <a:rPr lang="en-US" sz="1600" dirty="0"/>
              <a:t>Change traffic congestion levels and transit prices, looking for changes in auto ownership, commute distance, and auto mode share</a:t>
            </a:r>
          </a:p>
        </p:txBody>
      </p:sp>
    </p:spTree>
    <p:extLst>
      <p:ext uri="{BB962C8B-B14F-4D97-AF65-F5344CB8AC3E}">
        <p14:creationId xmlns:p14="http://schemas.microsoft.com/office/powerpoint/2010/main" val="17617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092B-A66C-FE4A-91E9-1948596D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split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8ED7D1-9651-8E4B-94AC-F12E6A046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542662"/>
              </p:ext>
            </p:extLst>
          </p:nvPr>
        </p:nvGraphicFramePr>
        <p:xfrm>
          <a:off x="1911350" y="1143000"/>
          <a:ext cx="5321298" cy="3011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263">
                  <a:extLst>
                    <a:ext uri="{9D8B030D-6E8A-4147-A177-3AD203B41FA5}">
                      <a16:colId xmlns:a16="http://schemas.microsoft.com/office/drawing/2014/main" val="492616607"/>
                    </a:ext>
                  </a:extLst>
                </a:gridCol>
                <a:gridCol w="674263">
                  <a:extLst>
                    <a:ext uri="{9D8B030D-6E8A-4147-A177-3AD203B41FA5}">
                      <a16:colId xmlns:a16="http://schemas.microsoft.com/office/drawing/2014/main" val="1816307747"/>
                    </a:ext>
                  </a:extLst>
                </a:gridCol>
                <a:gridCol w="674263">
                  <a:extLst>
                    <a:ext uri="{9D8B030D-6E8A-4147-A177-3AD203B41FA5}">
                      <a16:colId xmlns:a16="http://schemas.microsoft.com/office/drawing/2014/main" val="2607002857"/>
                    </a:ext>
                  </a:extLst>
                </a:gridCol>
                <a:gridCol w="674263">
                  <a:extLst>
                    <a:ext uri="{9D8B030D-6E8A-4147-A177-3AD203B41FA5}">
                      <a16:colId xmlns:a16="http://schemas.microsoft.com/office/drawing/2014/main" val="1657645884"/>
                    </a:ext>
                  </a:extLst>
                </a:gridCol>
                <a:gridCol w="674263">
                  <a:extLst>
                    <a:ext uri="{9D8B030D-6E8A-4147-A177-3AD203B41FA5}">
                      <a16:colId xmlns:a16="http://schemas.microsoft.com/office/drawing/2014/main" val="1288558577"/>
                    </a:ext>
                  </a:extLst>
                </a:gridCol>
                <a:gridCol w="1000316">
                  <a:extLst>
                    <a:ext uri="{9D8B030D-6E8A-4147-A177-3AD203B41FA5}">
                      <a16:colId xmlns:a16="http://schemas.microsoft.com/office/drawing/2014/main" val="4036856544"/>
                    </a:ext>
                  </a:extLst>
                </a:gridCol>
                <a:gridCol w="949667">
                  <a:extLst>
                    <a:ext uri="{9D8B030D-6E8A-4147-A177-3AD203B41FA5}">
                      <a16:colId xmlns:a16="http://schemas.microsoft.com/office/drawing/2014/main" val="22116364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POLARIS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SURVEY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BEAM September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BEAM Latest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8591872"/>
                  </a:ext>
                </a:extLst>
              </a:tr>
              <a:tr h="1905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11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82.14%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85.21%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80.25%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53.7%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51.5%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8989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10.50%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11.34%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12.2%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29.0%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952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Transit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1.96%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2.35%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1.70%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5.6%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6943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Walk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3.63%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4.84%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9.5%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84944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Taxi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77048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Bike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1.59%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1.23%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1865183"/>
                  </a:ext>
                </a:extLst>
              </a:tr>
              <a:tr h="1905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Rest of the Region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871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83.49%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83.75%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83.12%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51.7%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50.2%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4748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11.60%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13.10%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0512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Transit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3535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Walk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3.25%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12.8%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12.8%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6599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Taxi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7.21%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6632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Bike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6.86%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786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1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457D3-5EE2-184A-8106-A92B682C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9C7492-B3CE-9D42-A6EC-03B108B8A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574546"/>
              </p:ext>
            </p:extLst>
          </p:nvPr>
        </p:nvGraphicFramePr>
        <p:xfrm>
          <a:off x="2429011" y="1123267"/>
          <a:ext cx="4105297" cy="34203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1467">
                  <a:extLst>
                    <a:ext uri="{9D8B030D-6E8A-4147-A177-3AD203B41FA5}">
                      <a16:colId xmlns:a16="http://schemas.microsoft.com/office/drawing/2014/main" val="3874935662"/>
                    </a:ext>
                  </a:extLst>
                </a:gridCol>
                <a:gridCol w="425305">
                  <a:extLst>
                    <a:ext uri="{9D8B030D-6E8A-4147-A177-3AD203B41FA5}">
                      <a16:colId xmlns:a16="http://schemas.microsoft.com/office/drawing/2014/main" val="2769166280"/>
                    </a:ext>
                  </a:extLst>
                </a:gridCol>
                <a:gridCol w="425305">
                  <a:extLst>
                    <a:ext uri="{9D8B030D-6E8A-4147-A177-3AD203B41FA5}">
                      <a16:colId xmlns:a16="http://schemas.microsoft.com/office/drawing/2014/main" val="2156536080"/>
                    </a:ext>
                  </a:extLst>
                </a:gridCol>
                <a:gridCol w="511166">
                  <a:extLst>
                    <a:ext uri="{9D8B030D-6E8A-4147-A177-3AD203B41FA5}">
                      <a16:colId xmlns:a16="http://schemas.microsoft.com/office/drawing/2014/main" val="277701482"/>
                    </a:ext>
                  </a:extLst>
                </a:gridCol>
                <a:gridCol w="593032">
                  <a:extLst>
                    <a:ext uri="{9D8B030D-6E8A-4147-A177-3AD203B41FA5}">
                      <a16:colId xmlns:a16="http://schemas.microsoft.com/office/drawing/2014/main" val="3237385827"/>
                    </a:ext>
                  </a:extLst>
                </a:gridCol>
                <a:gridCol w="599022">
                  <a:extLst>
                    <a:ext uri="{9D8B030D-6E8A-4147-A177-3AD203B41FA5}">
                      <a16:colId xmlns:a16="http://schemas.microsoft.com/office/drawing/2014/main" val="1969215102"/>
                    </a:ext>
                  </a:extLst>
                </a:gridCol>
              </a:tblGrid>
              <a:tr h="120038"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Unit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POLARIS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BEAM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BEAM September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Latest BEAM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484134981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TOTAL Fuel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Mgal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2.86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1.24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1.23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936936591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Auto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Mgal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1.44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0.88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1.47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1.12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674770060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TNC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Mgal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0.14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0.22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549968833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Freight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Mgal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1.38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---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921569688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Transit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Mgal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0.04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0.21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0.21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796433061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TOTAL Electricity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307.02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18.15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2081.08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25.20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896758326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Auto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305.73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15.96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1813.43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22.57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987094822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TNC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1.29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2.18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267.65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2.63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321442124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Freight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---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731477084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Transit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158950266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Total Energy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96.73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41.38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65.22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41.24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313526224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Auto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48.99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29.50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50.50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37.31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391917071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TNC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0.12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4.82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7.66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3.93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931175730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Freight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46.34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355434062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Transit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GWhr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1.28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7.06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7.06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360828641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TOTAL Energy per mile per vehicle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kWh/mile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2.04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﻿0.798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035718151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Auto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kWh/mile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1.24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0.66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1.41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1.05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188525608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     TNC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kWh/mile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0.89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0.76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1.41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507501603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Freight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kWh/mile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6.98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296300134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Transit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kWh/mile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8.54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9.00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9.00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236173110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TOTAL Travel Efficiency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MPGGE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16.5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﻿41.84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032183485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Auto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MPGGE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27.1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50.58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23.70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31.85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715343177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TNC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MPGGE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37.9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43.79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23.63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011555054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Freight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MPGGE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4.8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---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271635564"/>
                  </a:ext>
                </a:extLst>
              </a:tr>
              <a:tr h="12804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    Transit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MPGGE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3.9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3.71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3.71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3.71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287603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29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91FF-ACA0-3343-B7CC-B0F11652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EAF382-3630-8E43-8BCA-023E80AF4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579950"/>
              </p:ext>
            </p:extLst>
          </p:nvPr>
        </p:nvGraphicFramePr>
        <p:xfrm>
          <a:off x="385763" y="1139825"/>
          <a:ext cx="8372475" cy="2997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2697">
                  <a:extLst>
                    <a:ext uri="{9D8B030D-6E8A-4147-A177-3AD203B41FA5}">
                      <a16:colId xmlns:a16="http://schemas.microsoft.com/office/drawing/2014/main" val="2923604457"/>
                    </a:ext>
                  </a:extLst>
                </a:gridCol>
                <a:gridCol w="1465928">
                  <a:extLst>
                    <a:ext uri="{9D8B030D-6E8A-4147-A177-3AD203B41FA5}">
                      <a16:colId xmlns:a16="http://schemas.microsoft.com/office/drawing/2014/main" val="3304149361"/>
                    </a:ext>
                  </a:extLst>
                </a:gridCol>
                <a:gridCol w="634640">
                  <a:extLst>
                    <a:ext uri="{9D8B030D-6E8A-4147-A177-3AD203B41FA5}">
                      <a16:colId xmlns:a16="http://schemas.microsoft.com/office/drawing/2014/main" val="2598659802"/>
                    </a:ext>
                  </a:extLst>
                </a:gridCol>
                <a:gridCol w="634640">
                  <a:extLst>
                    <a:ext uri="{9D8B030D-6E8A-4147-A177-3AD203B41FA5}">
                      <a16:colId xmlns:a16="http://schemas.microsoft.com/office/drawing/2014/main" val="3914201829"/>
                    </a:ext>
                  </a:extLst>
                </a:gridCol>
                <a:gridCol w="977285">
                  <a:extLst>
                    <a:ext uri="{9D8B030D-6E8A-4147-A177-3AD203B41FA5}">
                      <a16:colId xmlns:a16="http://schemas.microsoft.com/office/drawing/2014/main" val="994157934"/>
                    </a:ext>
                  </a:extLst>
                </a:gridCol>
                <a:gridCol w="977285">
                  <a:extLst>
                    <a:ext uri="{9D8B030D-6E8A-4147-A177-3AD203B41FA5}">
                      <a16:colId xmlns:a16="http://schemas.microsoft.com/office/drawing/2014/main" val="4003307082"/>
                    </a:ext>
                  </a:extLst>
                </a:gridCol>
              </a:tblGrid>
              <a:tr h="178899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Unit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POLARIS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BEAM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BEAM September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Latest BEAM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2444688083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Trips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million trips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3487346200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Total Trips (Freight)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million trips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3565114021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Total Trips (Auto-based)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million trips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4.02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2796287357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Productive-miles of Travel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million miles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52.9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45.90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44.75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2711278933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Productive-hours of Travel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million hours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464304062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Vehicle miles Traveled (Total &amp; by Auto, TNC, Freight, Transit)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million miles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51.4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41.42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39.50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2148365390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Vehicle hours Traveled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million hours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184824236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Average Vehicle Travel Speed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MPH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32.8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42.20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40.05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1040453468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Average Trip Speed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MPH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870881862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Energy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GWh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96.73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65.22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48.30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3822342176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Travel Efficiency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prd.mi/KWh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4277639361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Per capita Person-miles of Travel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30.60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26.69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1963603264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Per capita Person-hours of Travel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hours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2400336246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Per capita Vehicle Miles Traveled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3869562971"/>
                  </a:ext>
                </a:extLst>
              </a:tr>
              <a:tr h="178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Per capita Vehicle Hours Traveled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hours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0.62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45" marR="8945" marT="8945" marB="0" anchor="b"/>
                </a:tc>
                <a:extLst>
                  <a:ext uri="{0D108BD9-81ED-4DB2-BD59-A6C34878D82A}">
                    <a16:rowId xmlns:a16="http://schemas.microsoft.com/office/drawing/2014/main" val="2756363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61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B8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6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13486</TotalTime>
  <Words>861</Words>
  <Application>Microsoft Macintosh PowerPoint</Application>
  <PresentationFormat>On-screen Show (16:9)</PresentationFormat>
  <Paragraphs>393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presentation_16x9</vt:lpstr>
      <vt:lpstr>Austin Baseline Update</vt:lpstr>
      <vt:lpstr>Overview: Status</vt:lpstr>
      <vt:lpstr>Overview: Calibration</vt:lpstr>
      <vt:lpstr>Overview: PILATES</vt:lpstr>
      <vt:lpstr>Mode split results</vt:lpstr>
      <vt:lpstr>Energy Consumption</vt:lpstr>
      <vt:lpstr>Summary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Zach Needell</cp:lastModifiedBy>
  <cp:revision>1014</cp:revision>
  <cp:lastPrinted>2019-12-20T18:56:51Z</cp:lastPrinted>
  <dcterms:created xsi:type="dcterms:W3CDTF">2018-07-03T17:34:09Z</dcterms:created>
  <dcterms:modified xsi:type="dcterms:W3CDTF">2021-10-19T21:21:40Z</dcterms:modified>
</cp:coreProperties>
</file>